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74" r:id="rId13"/>
    <p:sldId id="268" r:id="rId14"/>
    <p:sldId id="269" r:id="rId15"/>
    <p:sldId id="286" r:id="rId16"/>
    <p:sldId id="287" r:id="rId17"/>
    <p:sldId id="272" r:id="rId18"/>
    <p:sldId id="270" r:id="rId19"/>
    <p:sldId id="275" r:id="rId20"/>
    <p:sldId id="276" r:id="rId21"/>
    <p:sldId id="288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149EF-2200-4094-B8BB-FC4A6F950E7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806391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718FD-F235-4A27-B1AD-70F17726E9F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0898319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28553-9D2D-4FB5-B32A-24616D982ED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6800722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B10E4-5A0C-4CE9-9916-0CA8D02F033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37388298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F4B80-B2A0-433D-AF93-79CB453F90E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62171347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BDC5E-77AD-47C4-8595-5379D9AC56A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9913956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166DF-7B5E-4D1B-8DFF-5B7AD0C2640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94574748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C7C3C-517B-43EA-AFD8-68E4392FD96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9647342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79079-FA55-4DEB-BDB4-B040C429506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19827264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21F50-0A07-40ED-9AFE-21393F5B368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67357612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E4CDC-4FB1-4F81-A98D-292D04EE30D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7248899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92CD4F-4E5B-4443-88AD-8F5D2433D78E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n-US" sz="6000" smtClean="0">
                <a:solidFill>
                  <a:srgbClr val="002060"/>
                </a:solidFill>
                <a:latin typeface="Algerian" pitchFamily="82" charset="0"/>
              </a:rPr>
              <a:t>ROMAN EXPRESSIONS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ES" altLang="en-US" sz="6000" smtClean="0">
                <a:solidFill>
                  <a:srgbClr val="002060"/>
                </a:solidFill>
                <a:latin typeface="Algerian" pitchFamily="82" charset="0"/>
              </a:rPr>
              <a:t>VII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In qua pagina id est?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what page it is in?</a:t>
            </a:r>
          </a:p>
        </p:txBody>
      </p:sp>
      <p:pic>
        <p:nvPicPr>
          <p:cNvPr id="11267" name="Picture 6" descr="http://3.bp.blogspot.com/-1wIt3RvHz94/T6Q05Yu6lfI/AAAAAAAAAJI/j3IaGwTDNdg/s1600/En+qu%C3%A9+pagina+dejas+de+leer+un+lib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143125"/>
            <a:ext cx="528637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3357563" y="274638"/>
            <a:ext cx="5572125" cy="6154737"/>
          </a:xfrm>
        </p:spPr>
        <p:txBody>
          <a:bodyPr/>
          <a:lstStyle/>
          <a:p>
            <a:pPr eaLnBrk="1" hangingPunct="1"/>
            <a:r>
              <a:rPr lang="es-ES" altLang="en-US" sz="3200" smtClean="0">
                <a:latin typeface="Comic Sans MS" panose="030F0702030302020204" pitchFamily="66" charset="0"/>
              </a:rPr>
              <a:t>Me paenitet, sero advenio</a:t>
            </a:r>
            <a:br>
              <a:rPr lang="es-ES" altLang="en-US" sz="32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Sorry, I’m late</a:t>
            </a:r>
            <a:br>
              <a:rPr lang="es-ES" altLang="en-US" sz="2400" smtClean="0">
                <a:latin typeface="Comic Sans MS" panose="030F0702030302020204" pitchFamily="66" charset="0"/>
              </a:rPr>
            </a:br>
            <a:r>
              <a:rPr lang="es-ES" altLang="en-US" sz="3200" smtClean="0">
                <a:latin typeface="Comic Sans MS" panose="030F0702030302020204" pitchFamily="66" charset="0"/>
              </a:rPr>
              <a:t/>
            </a:r>
            <a:br>
              <a:rPr lang="es-ES" altLang="en-US" sz="3200" smtClean="0">
                <a:latin typeface="Comic Sans MS" panose="030F0702030302020204" pitchFamily="66" charset="0"/>
              </a:rPr>
            </a:br>
            <a:r>
              <a:rPr lang="es-ES" altLang="en-US" sz="3200" smtClean="0">
                <a:latin typeface="Comic Sans MS" panose="030F0702030302020204" pitchFamily="66" charset="0"/>
              </a:rPr>
              <a:t>Noli sollicitare, intra…</a:t>
            </a:r>
            <a:br>
              <a:rPr lang="es-ES" altLang="en-US" sz="32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Don’t worry, come in …</a:t>
            </a:r>
            <a:br>
              <a:rPr lang="es-ES" altLang="en-US" sz="2400" smtClean="0">
                <a:latin typeface="Comic Sans MS" panose="030F0702030302020204" pitchFamily="66" charset="0"/>
              </a:rPr>
            </a:br>
            <a:r>
              <a:rPr lang="es-ES" altLang="en-US" sz="3200" smtClean="0">
                <a:latin typeface="Comic Sans MS" panose="030F0702030302020204" pitchFamily="66" charset="0"/>
              </a:rPr>
              <a:t/>
            </a:r>
            <a:br>
              <a:rPr lang="es-ES" altLang="en-US" sz="3200" smtClean="0">
                <a:latin typeface="Comic Sans MS" panose="030F0702030302020204" pitchFamily="66" charset="0"/>
              </a:rPr>
            </a:br>
            <a:r>
              <a:rPr lang="es-ES" altLang="en-US" sz="3200" smtClean="0">
                <a:latin typeface="Comic Sans MS" panose="030F0702030302020204" pitchFamily="66" charset="0"/>
              </a:rPr>
              <a:t>… et claude ianuam, quaeso</a:t>
            </a:r>
            <a:br>
              <a:rPr lang="es-ES" altLang="en-US" sz="32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… and close the door, please.</a:t>
            </a:r>
          </a:p>
        </p:txBody>
      </p:sp>
      <p:pic>
        <p:nvPicPr>
          <p:cNvPr id="12291" name="Picture 6" descr="http://profile.ak.fbcdn.net/hprofile-ak-snc4/50258_109118582454047_6814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357187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Conside (considite pl.), quaeso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sit down, please.</a:t>
            </a:r>
          </a:p>
        </p:txBody>
      </p:sp>
      <p:pic>
        <p:nvPicPr>
          <p:cNvPr id="13315" name="Picture 6" descr="http://estaticos02.expansion.com/blogs/meki/imagenes_posts/2011/07/27/yo_470x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143125"/>
            <a:ext cx="5643562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929188" y="274638"/>
            <a:ext cx="3757612" cy="6297612"/>
          </a:xfrm>
        </p:spPr>
        <p:txBody>
          <a:bodyPr/>
          <a:lstStyle/>
          <a:p>
            <a:pPr eaLnBrk="1" hangingPunct="1"/>
            <a:r>
              <a:rPr lang="es-ES" altLang="en-US" sz="3200" smtClean="0">
                <a:latin typeface="Comic Sans MS" panose="030F0702030302020204" pitchFamily="66" charset="0"/>
              </a:rPr>
              <a:t>Tace / tacete (pl.)</a:t>
            </a:r>
            <a:br>
              <a:rPr lang="es-ES" altLang="en-US" sz="32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Be quiet / silent</a:t>
            </a:r>
            <a:br>
              <a:rPr lang="es-ES" altLang="en-US" sz="2400" smtClean="0">
                <a:latin typeface="Comic Sans MS" panose="030F0702030302020204" pitchFamily="66" charset="0"/>
              </a:rPr>
            </a:br>
            <a:r>
              <a:rPr lang="es-ES" altLang="en-US" sz="3200" smtClean="0">
                <a:latin typeface="Comic Sans MS" panose="030F0702030302020204" pitchFamily="66" charset="0"/>
              </a:rPr>
              <a:t/>
            </a:r>
            <a:br>
              <a:rPr lang="es-ES" altLang="en-US" sz="3200" smtClean="0">
                <a:latin typeface="Comic Sans MS" panose="030F0702030302020204" pitchFamily="66" charset="0"/>
              </a:rPr>
            </a:br>
            <a:r>
              <a:rPr lang="es-ES" altLang="en-US" sz="3200" smtClean="0">
                <a:latin typeface="Comic Sans MS" panose="030F0702030302020204" pitchFamily="66" charset="0"/>
              </a:rPr>
              <a:t>Marcus?  Adsum </a:t>
            </a:r>
            <a:r>
              <a:rPr lang="es-ES" altLang="en-US" sz="2400" smtClean="0">
                <a:latin typeface="Comic Sans MS" panose="030F0702030302020204" pitchFamily="66" charset="0"/>
              </a:rPr>
              <a:t>(present!)</a:t>
            </a:r>
            <a:r>
              <a:rPr lang="es-ES" altLang="en-US" sz="3200" smtClean="0">
                <a:latin typeface="Comic Sans MS" panose="030F0702030302020204" pitchFamily="66" charset="0"/>
              </a:rPr>
              <a:t/>
            </a:r>
            <a:br>
              <a:rPr lang="es-ES" altLang="en-US" sz="3200" smtClean="0">
                <a:latin typeface="Comic Sans MS" panose="030F0702030302020204" pitchFamily="66" charset="0"/>
              </a:rPr>
            </a:br>
            <a:r>
              <a:rPr lang="es-ES" altLang="en-US" sz="3200" smtClean="0">
                <a:latin typeface="Comic Sans MS" panose="030F0702030302020204" pitchFamily="66" charset="0"/>
              </a:rPr>
              <a:t>Iulia?  Abest </a:t>
            </a:r>
            <a:br>
              <a:rPr lang="es-ES" altLang="en-US" sz="32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(she isn’t)</a:t>
            </a:r>
          </a:p>
        </p:txBody>
      </p:sp>
      <p:pic>
        <p:nvPicPr>
          <p:cNvPr id="14339" name="Picture 6" descr="http://www.libertadreligiosa.org.ar/Fotos%20Generales/Fotos%20de%20Noticias/Alumnos-en-cl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28750"/>
            <a:ext cx="35941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Librum aperi (aperite libros pl.)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Open your book/s</a:t>
            </a:r>
          </a:p>
        </p:txBody>
      </p:sp>
      <p:pic>
        <p:nvPicPr>
          <p:cNvPr id="15363" name="Picture 6" descr="http://www.elpais.com/recorte/20060116elpepiedu_3/XXLCO/Ies/Ninos_leyendo_cl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643188"/>
            <a:ext cx="5143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eaLnBrk="1" hangingPunct="1"/>
            <a:r>
              <a:rPr lang="es-ES" altLang="en-US" smtClean="0">
                <a:latin typeface="Comic Sans MS" panose="030F0702030302020204" pitchFamily="66" charset="0"/>
              </a:rPr>
              <a:t>Ignosce mihi, magister; non habeo librum</a:t>
            </a:r>
            <a:br>
              <a:rPr lang="es-ES" altLang="en-US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Excuse me, teacher; I don’t have a book</a:t>
            </a:r>
          </a:p>
        </p:txBody>
      </p:sp>
      <p:pic>
        <p:nvPicPr>
          <p:cNvPr id="16387" name="Picture 6" descr="http://www.elpais.com/recorte/20080310elpepiedu_1/XXLCO/Ies/profesor_alumnos_clase_Educacion_Ciudad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14688"/>
            <a:ext cx="4500563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009900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Ubi est librum tuum?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Where is your book?</a:t>
            </a:r>
            <a:r>
              <a:rPr lang="es-ES" altLang="en-US" sz="4000" smtClean="0">
                <a:latin typeface="Comic Sans MS" panose="030F0702030302020204" pitchFamily="66" charset="0"/>
              </a:rPr>
              <a:t/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4000" smtClean="0">
                <a:latin typeface="Comic Sans MS" panose="030F0702030302020204" pitchFamily="66" charset="0"/>
              </a:rPr>
              <a:t/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4000" smtClean="0">
                <a:latin typeface="Comic Sans MS" panose="030F0702030302020204" pitchFamily="66" charset="0"/>
              </a:rPr>
              <a:t>Domi reliqui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I left it at home</a:t>
            </a:r>
          </a:p>
        </p:txBody>
      </p:sp>
      <p:pic>
        <p:nvPicPr>
          <p:cNvPr id="17411" name="Picture 6" descr="http://www.elpais.com/recorte/20080310elpepiedu_1/XXLCO/Ies/profesor_alumnos_clase_Educacion_Ciudada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500438"/>
            <a:ext cx="4214813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0" y="714375"/>
            <a:ext cx="4143375" cy="2511425"/>
          </a:xfrm>
        </p:spPr>
        <p:txBody>
          <a:bodyPr/>
          <a:lstStyle/>
          <a:p>
            <a:pPr algn="r" eaLnBrk="1" hangingPunct="1"/>
            <a:r>
              <a:rPr lang="es-ES" altLang="en-US" sz="4000" smtClean="0">
                <a:latin typeface="Comic Sans MS" panose="030F0702030302020204" pitchFamily="66" charset="0"/>
              </a:rPr>
              <a:t>Lege magna voce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read aloud</a:t>
            </a:r>
            <a:br>
              <a:rPr lang="es-ES" altLang="en-US" sz="2400" smtClean="0">
                <a:latin typeface="Comic Sans MS" panose="030F0702030302020204" pitchFamily="66" charset="0"/>
              </a:rPr>
            </a:br>
            <a:r>
              <a:rPr lang="es-ES" altLang="en-US" sz="4000" smtClean="0">
                <a:latin typeface="Comic Sans MS" panose="030F0702030302020204" pitchFamily="66" charset="0"/>
              </a:rPr>
              <a:t/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4000" smtClean="0">
                <a:latin typeface="Comic Sans MS" panose="030F0702030302020204" pitchFamily="66" charset="0"/>
              </a:rPr>
              <a:t>perge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go on</a:t>
            </a:r>
          </a:p>
        </p:txBody>
      </p:sp>
      <p:pic>
        <p:nvPicPr>
          <p:cNvPr id="18435" name="Picture 3" descr="C:\Users\usuario\Desktop\fotos ppt\imagesCACA9SP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49498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476250"/>
            <a:ext cx="8340725" cy="3097213"/>
          </a:xfrm>
        </p:spPr>
        <p:txBody>
          <a:bodyPr/>
          <a:lstStyle/>
          <a:p>
            <a:pPr algn="r" eaLnBrk="1" hangingPunct="1"/>
            <a:r>
              <a:rPr lang="es-ES" altLang="en-US" sz="4000" smtClean="0">
                <a:latin typeface="Comic Sans MS" panose="030F0702030302020204" pitchFamily="66" charset="0"/>
              </a:rPr>
              <a:t>Accede ad tabulam atram / albam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go to the black/whiteboard</a:t>
            </a:r>
            <a:br>
              <a:rPr lang="es-ES" altLang="en-US" sz="2400" smtClean="0">
                <a:latin typeface="Comic Sans MS" panose="030F0702030302020204" pitchFamily="66" charset="0"/>
              </a:rPr>
            </a:br>
            <a:r>
              <a:rPr lang="es-ES" altLang="en-US" sz="4000" smtClean="0">
                <a:latin typeface="Comic Sans MS" panose="030F0702030302020204" pitchFamily="66" charset="0"/>
              </a:rPr>
              <a:t/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4000" smtClean="0">
                <a:latin typeface="Comic Sans MS" panose="030F0702030302020204" pitchFamily="66" charset="0"/>
              </a:rPr>
              <a:t>reverte ad sedem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take your seat</a:t>
            </a:r>
          </a:p>
        </p:txBody>
      </p:sp>
      <p:pic>
        <p:nvPicPr>
          <p:cNvPr id="19459" name="Picture 6" descr="http://2.bp.blogspot.com/_emjYX8Fm9O8/S7djdoMqhkI/AAAAAAAAALo/F8rVUK_l8wI/s1600/pizarr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357563"/>
            <a:ext cx="414337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Omitte (omittite pl.) garrulitatem, quaeso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cut out the chatter, please</a:t>
            </a:r>
          </a:p>
        </p:txBody>
      </p:sp>
      <p:pic>
        <p:nvPicPr>
          <p:cNvPr id="20483" name="Picture 6" descr="http://www.reachhispanic.com/wp-content/uploads/2011/05/students-spr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500313"/>
            <a:ext cx="5214938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n-US" sz="6000" smtClean="0">
                <a:solidFill>
                  <a:srgbClr val="002060"/>
                </a:solidFill>
                <a:latin typeface="Comic Sans MS" panose="030F0702030302020204" pitchFamily="66" charset="0"/>
              </a:rPr>
              <a:t>Classroom language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229600" cy="1498600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omitte nugas, quaeso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cut out the nonsense, please</a:t>
            </a:r>
          </a:p>
        </p:txBody>
      </p:sp>
      <p:pic>
        <p:nvPicPr>
          <p:cNvPr id="21507" name="Picture 4" descr="imagesCAYD2U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428875"/>
            <a:ext cx="46672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attende / attendite (pl.)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pay attention</a:t>
            </a:r>
          </a:p>
        </p:txBody>
      </p:sp>
      <p:pic>
        <p:nvPicPr>
          <p:cNvPr id="22531" name="Picture 4" descr="http://us.123rf.com/400wm/400/400/inspirestock/inspirestock1112/inspirestock111205593/11427687-viejo-profesor-regana-a-sus-alumnos-para-hablar-en-la-cl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14563"/>
            <a:ext cx="64579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214563"/>
            <a:ext cx="8229600" cy="3225800"/>
          </a:xfrm>
        </p:spPr>
        <p:txBody>
          <a:bodyPr/>
          <a:lstStyle/>
          <a:p>
            <a:pPr algn="r" eaLnBrk="1" hangingPunct="1"/>
            <a:r>
              <a:rPr lang="es-ES" altLang="en-US" sz="3200" smtClean="0">
                <a:latin typeface="Comic Sans MS" panose="030F0702030302020204" pitchFamily="66" charset="0"/>
              </a:rPr>
              <a:t>Capite libellos vestros. </a:t>
            </a:r>
            <a:br>
              <a:rPr lang="es-ES" altLang="en-US" sz="32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Get out your notebooks</a:t>
            </a:r>
            <a:br>
              <a:rPr lang="es-ES" altLang="en-US" sz="2400" smtClean="0">
                <a:latin typeface="Comic Sans MS" panose="030F0702030302020204" pitchFamily="66" charset="0"/>
              </a:rPr>
            </a:br>
            <a:r>
              <a:rPr lang="es-ES" altLang="en-US" sz="3200" smtClean="0">
                <a:latin typeface="Comic Sans MS" panose="030F0702030302020204" pitchFamily="66" charset="0"/>
              </a:rPr>
              <a:t/>
            </a:r>
            <a:br>
              <a:rPr lang="es-ES" altLang="en-US" sz="3200" smtClean="0">
                <a:latin typeface="Comic Sans MS" panose="030F0702030302020204" pitchFamily="66" charset="0"/>
              </a:rPr>
            </a:br>
            <a:r>
              <a:rPr lang="es-ES" altLang="en-US" sz="3200" smtClean="0">
                <a:latin typeface="Comic Sans MS" panose="030F0702030302020204" pitchFamily="66" charset="0"/>
              </a:rPr>
              <a:t>corrigemus exercitia</a:t>
            </a:r>
            <a:br>
              <a:rPr lang="es-ES" altLang="en-US" sz="32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we’re going to correct the exercises</a:t>
            </a:r>
          </a:p>
        </p:txBody>
      </p:sp>
      <p:pic>
        <p:nvPicPr>
          <p:cNvPr id="23555" name="Picture 4" descr="http://1.bp.blogspot.com/_-jM038H0xXs/TKz9_ft5oLI/AAAAAAAAABk/25yw2T7UAjw/s1600/cuader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71563"/>
            <a:ext cx="3643313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41700"/>
          </a:xfrm>
        </p:spPr>
        <p:txBody>
          <a:bodyPr/>
          <a:lstStyle/>
          <a:p>
            <a:pPr algn="r" eaLnBrk="1" hangingPunct="1"/>
            <a:r>
              <a:rPr lang="es-ES" altLang="en-US" sz="4000" smtClean="0">
                <a:latin typeface="Comic Sans MS" panose="030F0702030302020204" pitchFamily="66" charset="0"/>
              </a:rPr>
              <a:t>Licetne mihi in latrinam ire?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May I go to the toilet?</a:t>
            </a:r>
            <a:br>
              <a:rPr lang="es-ES" altLang="en-US" sz="2400" smtClean="0">
                <a:latin typeface="Comic Sans MS" panose="030F0702030302020204" pitchFamily="66" charset="0"/>
              </a:rPr>
            </a:br>
            <a:r>
              <a:rPr lang="es-ES" altLang="en-US" sz="4000" smtClean="0">
                <a:latin typeface="Comic Sans MS" panose="030F0702030302020204" pitchFamily="66" charset="0"/>
              </a:rPr>
              <a:t/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4000" smtClean="0">
                <a:latin typeface="Comic Sans MS" panose="030F0702030302020204" pitchFamily="66" charset="0"/>
              </a:rPr>
              <a:t>Licet.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Yes, ok</a:t>
            </a:r>
          </a:p>
        </p:txBody>
      </p:sp>
      <p:pic>
        <p:nvPicPr>
          <p:cNvPr id="24579" name="Picture 6" descr="http://www.laspegatinas.com/images/product/e24d9a2d35aa3d5b9bc68df437497a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214563"/>
            <a:ext cx="4071937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867025"/>
          </a:xfrm>
        </p:spPr>
        <p:txBody>
          <a:bodyPr/>
          <a:lstStyle/>
          <a:p>
            <a:pPr algn="r" eaLnBrk="1" hangingPunct="1"/>
            <a:r>
              <a:rPr lang="es-ES" altLang="en-US" sz="4000" smtClean="0">
                <a:latin typeface="Comic Sans MS" panose="030F0702030302020204" pitchFamily="66" charset="0"/>
              </a:rPr>
              <a:t>Nolite oblivisci perficere pensum vestrum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Don’t forget to do your homework</a:t>
            </a:r>
          </a:p>
        </p:txBody>
      </p:sp>
      <p:pic>
        <p:nvPicPr>
          <p:cNvPr id="25603" name="Picture 4" descr="http://coopcatalyst.files.wordpress.com/2012/05/homework-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643188"/>
            <a:ext cx="37147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Surge / surgite (pl.), quaeso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stand up, please</a:t>
            </a:r>
          </a:p>
        </p:txBody>
      </p:sp>
      <p:pic>
        <p:nvPicPr>
          <p:cNvPr id="26627" name="Picture 3" descr="C:\Users\usuario\Desktop\fotos ppt\imag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000250"/>
            <a:ext cx="5197475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Tolle manum / tollite manus (pl.)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raise your hand/s</a:t>
            </a:r>
          </a:p>
        </p:txBody>
      </p:sp>
      <p:pic>
        <p:nvPicPr>
          <p:cNvPr id="27651" name="Picture 3" descr="C:\Users\usuario\Desktop\fotos ppt\imagesCA8639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143125"/>
            <a:ext cx="32385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Cras erit probatio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tomorrow we’ll do an exam</a:t>
            </a:r>
          </a:p>
        </p:txBody>
      </p:sp>
      <p:pic>
        <p:nvPicPr>
          <p:cNvPr id="28675" name="Picture 5" descr="http://www.definicionabc.com/wp-content/uploads/prue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286000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649537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Exspectate paulum, nondum finiimus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Wait a moment, we haven’t finished</a:t>
            </a:r>
          </a:p>
        </p:txBody>
      </p:sp>
      <p:pic>
        <p:nvPicPr>
          <p:cNvPr id="29699" name="Picture 4" descr="http://sr3amw.bay.livefilestore.com/y1pGV30rEjW_pcq9me5EjdgzpuZ3NUcoreCZ3rgVN-tDC3wvZnd7SQGgdnC9aYMbsppEG7RA8WzJYJrsOpDq9DpG-DKSSovLF9Y/Alumnos%20en%20cl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928938"/>
            <a:ext cx="5500687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Schola confecta est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the lesson is finished</a:t>
            </a:r>
          </a:p>
        </p:txBody>
      </p:sp>
      <p:pic>
        <p:nvPicPr>
          <p:cNvPr id="30723" name="Picture 8" descr="http://69.89.27.240/~papasehi/wp-content/uploads/2011/08/la-flau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857375"/>
            <a:ext cx="61055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46075"/>
            <a:ext cx="8229600" cy="2368550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Magister (m) / magistra (f)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4000" smtClean="0">
                <a:latin typeface="Comic Sans MS" panose="030F0702030302020204" pitchFamily="66" charset="0"/>
              </a:rPr>
              <a:t>Discipuli (m. pl) / discipulae (f. pl)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4000" smtClean="0">
                <a:latin typeface="Comic Sans MS" panose="030F0702030302020204" pitchFamily="66" charset="0"/>
              </a:rPr>
              <a:t/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Teacher/s  - student/s</a:t>
            </a:r>
          </a:p>
        </p:txBody>
      </p:sp>
      <p:pic>
        <p:nvPicPr>
          <p:cNvPr id="4099" name="Picture 6" descr="http://www.enlineadirecta.info/fotos/MAESTRO_Y_ALUMNOS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000375"/>
            <a:ext cx="45720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In crastinum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see you tomorrow</a:t>
            </a:r>
          </a:p>
        </p:txBody>
      </p:sp>
      <p:pic>
        <p:nvPicPr>
          <p:cNvPr id="31747" name="Picture 4" descr="http://2.bp.blogspot.com/-M8MGkoBdHRo/TdQSDBYDKrI/AAAAAAAAABc/MECmjSifRJk/s1600/Good_b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9288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25" y="274638"/>
            <a:ext cx="3686175" cy="5654675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Potesne me adiuvare?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4000" smtClean="0"/>
              <a:t/>
            </a:r>
            <a:br>
              <a:rPr lang="es-ES" altLang="en-US" sz="4000" smtClean="0"/>
            </a:br>
            <a:r>
              <a:rPr lang="es-ES" altLang="en-US" sz="2400" smtClean="0">
                <a:latin typeface="Comic Sans MS" panose="030F0702030302020204" pitchFamily="66" charset="0"/>
              </a:rPr>
              <a:t>Could you help me?</a:t>
            </a:r>
          </a:p>
        </p:txBody>
      </p:sp>
      <p:pic>
        <p:nvPicPr>
          <p:cNvPr id="5123" name="Picture 6" descr="http://1.bp.blogspot.com/_W8WyN3IRYbA/SXaZCFZoi8I/AAAAAAAAAIo/A50Nk4NsRLo/s400/dud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14438"/>
            <a:ext cx="4214813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Quomodo … Latine dicitur?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How … is said in Latin?</a:t>
            </a:r>
          </a:p>
        </p:txBody>
      </p:sp>
      <p:pic>
        <p:nvPicPr>
          <p:cNvPr id="6147" name="Picture 6" descr="http://wordpress.colegio-alameda.com/matematicas6primaria/files/2010/10/du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85938"/>
            <a:ext cx="5605463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Quid … Anglice significat?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What does … mean in English?</a:t>
            </a:r>
          </a:p>
        </p:txBody>
      </p:sp>
      <p:pic>
        <p:nvPicPr>
          <p:cNvPr id="7171" name="Picture 6" descr="http://pako-mer.com/wp-content/uploads/2012/02/du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000250"/>
            <a:ext cx="41433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5726112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Potesne id iterare, quaeso?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4000" smtClean="0">
                <a:latin typeface="Comic Sans MS" panose="030F0702030302020204" pitchFamily="66" charset="0"/>
              </a:rPr>
              <a:t/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Could you repeat, please?</a:t>
            </a:r>
          </a:p>
        </p:txBody>
      </p:sp>
      <p:pic>
        <p:nvPicPr>
          <p:cNvPr id="8195" name="Picture 6" descr="http://www.sepiensa.org.mx/sepiensa2009/docentes/didacticas/teorias/d_quienrepit/img/repeti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428750"/>
            <a:ext cx="374015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Non id intellego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I don’t understand</a:t>
            </a:r>
          </a:p>
        </p:txBody>
      </p:sp>
      <p:pic>
        <p:nvPicPr>
          <p:cNvPr id="9219" name="Picture 6" descr="http://2.bp.blogspot.com/_SIJg1s7kPnM/TGx8q1ItwoI/AAAAAAAAAWc/SWqsWXFt1Z8/s1600/Tiempolibre-como-expresar-dudas-consejos-y-deseos-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00250"/>
            <a:ext cx="57404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n-US" sz="4000" smtClean="0">
                <a:latin typeface="Comic Sans MS" panose="030F0702030302020204" pitchFamily="66" charset="0"/>
              </a:rPr>
              <a:t>Id nescio / id non memini</a:t>
            </a:r>
            <a:br>
              <a:rPr lang="es-ES" altLang="en-US" sz="4000" smtClean="0">
                <a:latin typeface="Comic Sans MS" panose="030F0702030302020204" pitchFamily="66" charset="0"/>
              </a:rPr>
            </a:br>
            <a:r>
              <a:rPr lang="es-ES" altLang="en-US" sz="2400" smtClean="0">
                <a:latin typeface="Comic Sans MS" panose="030F0702030302020204" pitchFamily="66" charset="0"/>
              </a:rPr>
              <a:t>I don’t know / I don’t remember</a:t>
            </a:r>
          </a:p>
        </p:txBody>
      </p:sp>
      <p:pic>
        <p:nvPicPr>
          <p:cNvPr id="10243" name="Picture 8" descr="http://2.bp.blogspot.com/-3FnTQEjOoU8/Tk1OqAPbRHI/AAAAAAAAAHQ/UpyWsY2qdfA/s1600/MEMO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143125"/>
            <a:ext cx="450056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156</Words>
  <Application>Microsoft Office PowerPoint</Application>
  <PresentationFormat>On-screen Show (4:3)</PresentationFormat>
  <Paragraphs>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Algerian</vt:lpstr>
      <vt:lpstr>Comic Sans MS</vt:lpstr>
      <vt:lpstr>Diseño predeterminado</vt:lpstr>
      <vt:lpstr>ROMAN EXPRESSIONS</vt:lpstr>
      <vt:lpstr>Classroom language</vt:lpstr>
      <vt:lpstr>Magister (m) / magistra (f) Discipuli (m. pl) / discipulae (f. pl)  Teacher/s  - student/s</vt:lpstr>
      <vt:lpstr>Potesne me adiuvare?  Could you help me?</vt:lpstr>
      <vt:lpstr>Quomodo … Latine dicitur? How … is said in Latin?</vt:lpstr>
      <vt:lpstr>Quid … Anglice significat? What does … mean in English?</vt:lpstr>
      <vt:lpstr>Potesne id iterare, quaeso?  Could you repeat, please?</vt:lpstr>
      <vt:lpstr>Non id intellego I don’t understand</vt:lpstr>
      <vt:lpstr>Id nescio / id non memini I don’t know / I don’t remember</vt:lpstr>
      <vt:lpstr>In qua pagina id est? what page it is in?</vt:lpstr>
      <vt:lpstr>Me paenitet, sero advenio Sorry, I’m late  Noli sollicitare, intra… Don’t worry, come in …  … et claude ianuam, quaeso … and close the door, please.</vt:lpstr>
      <vt:lpstr>Conside (considite pl.), quaeso sit down, please.</vt:lpstr>
      <vt:lpstr>Tace / tacete (pl.) Be quiet / silent  Marcus?  Adsum (present!) Iulia?  Abest  (she isn’t)</vt:lpstr>
      <vt:lpstr>Librum aperi (aperite libros pl.) Open your book/s</vt:lpstr>
      <vt:lpstr>Ignosce mihi, magister; non habeo librum Excuse me, teacher; I don’t have a book</vt:lpstr>
      <vt:lpstr>Ubi est librum tuum? Where is your book?  Domi reliqui I left it at home</vt:lpstr>
      <vt:lpstr>Lege magna voce read aloud  perge go on</vt:lpstr>
      <vt:lpstr>Accede ad tabulam atram / albam go to the black/whiteboard  reverte ad sedem take your seat</vt:lpstr>
      <vt:lpstr>Omitte (omittite pl.) garrulitatem, quaeso cut out the chatter, please</vt:lpstr>
      <vt:lpstr>omitte nugas, quaeso cut out the nonsense, please</vt:lpstr>
      <vt:lpstr>attende / attendite (pl.) pay attention</vt:lpstr>
      <vt:lpstr>Capite libellos vestros.  Get out your notebooks  corrigemus exercitia we’re going to correct the exercises</vt:lpstr>
      <vt:lpstr>Licetne mihi in latrinam ire? May I go to the toilet?  Licet. Yes, ok</vt:lpstr>
      <vt:lpstr>Nolite oblivisci perficere pensum vestrum Don’t forget to do your homework</vt:lpstr>
      <vt:lpstr>Surge / surgite (pl.), quaeso stand up, please</vt:lpstr>
      <vt:lpstr>Tolle manum / tollite manus (pl.) raise your hand/s</vt:lpstr>
      <vt:lpstr>Cras erit probatio tomorrow we’ll do an exam</vt:lpstr>
      <vt:lpstr>Exspectate paulum, nondum finiimus Wait a moment, we haven’t finished</vt:lpstr>
      <vt:lpstr>Schola confecta est the lesson is finished</vt:lpstr>
      <vt:lpstr>In crastinum see you tomorrow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EXPRESSIONS</dc:title>
  <dc:creator>usuario</dc:creator>
  <cp:lastModifiedBy>Katherine Gill</cp:lastModifiedBy>
  <cp:revision>28</cp:revision>
  <dcterms:created xsi:type="dcterms:W3CDTF">2012-05-10T12:08:21Z</dcterms:created>
  <dcterms:modified xsi:type="dcterms:W3CDTF">2015-07-29T12:28:18Z</dcterms:modified>
</cp:coreProperties>
</file>